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 showGuides="1">
      <p:cViewPr varScale="1">
        <p:scale>
          <a:sx n="63" d="100"/>
          <a:sy n="63" d="100"/>
        </p:scale>
        <p:origin x="972" y="66"/>
      </p:cViewPr>
      <p:guideLst>
        <p:guide orient="horz" pos="2183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EE06FA-C731-176C-BE31-63EC462F17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52A7B2F-D52C-83FE-25F7-EF51587851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459AF45-7D80-B4C4-EBB4-5A599DE00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7F42F-55CC-4D41-99FC-F6C9000762E0}" type="datetimeFigureOut">
              <a:rPr lang="pt-BR" smtClean="0"/>
              <a:t>02/11/2025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F8DF4CE-A14C-2482-D380-3A55A7DDA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AECF8C8-A920-37C6-DD75-129B0898A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87560-AE4A-4ECB-9C9F-10B59A13E0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3187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5B6C0B-91B0-8439-5665-29ECE3E73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8C15354-7DD0-5268-615F-E09E8DA5AD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81707CD-25A2-C79C-AE8C-9ED30B9FA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7F42F-55CC-4D41-99FC-F6C9000762E0}" type="datetimeFigureOut">
              <a:rPr lang="pt-BR" smtClean="0"/>
              <a:t>02/11/2025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6F4BB51-DF74-A951-C367-AC3AAB245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1A9F7DF-4AAF-7081-F2A3-670EA39B0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87560-AE4A-4ECB-9C9F-10B59A13E0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99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E722188-CD2D-A7C1-1BD6-2E0C24AB93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2E223C2-8854-92DF-9670-A3C075C1B1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4D9773F-EE5F-7F8C-5C37-1CBB1E32C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7F42F-55CC-4D41-99FC-F6C9000762E0}" type="datetimeFigureOut">
              <a:rPr lang="pt-BR" smtClean="0"/>
              <a:t>02/11/2025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3C0DEE1-7B31-8984-2002-0119EECEC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721B20F-D174-A54D-0B4F-654CD8180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87560-AE4A-4ECB-9C9F-10B59A13E0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0638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305A5B-F52A-1C46-FB07-0505D4123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DBF4F10-C8E5-688B-C6C9-E89666079D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A362E77-DCA6-6B2F-FC83-00EB97633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7F42F-55CC-4D41-99FC-F6C9000762E0}" type="datetimeFigureOut">
              <a:rPr lang="pt-BR" smtClean="0"/>
              <a:t>02/11/2025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31F875B-A1D2-830E-BA11-1C860821F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8C196B2-A26D-AB9A-DD91-CB0B66D53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87560-AE4A-4ECB-9C9F-10B59A13E0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5269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953CA3-4A42-17EB-C21F-4BB5A13C0A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6477517-72CA-3001-5D8A-BC47195ED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8F6B0E3-1FE2-EC24-6441-7FB4B546E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7F42F-55CC-4D41-99FC-F6C9000762E0}" type="datetimeFigureOut">
              <a:rPr lang="pt-BR" smtClean="0"/>
              <a:t>02/11/2025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3DF6F1-721E-08DD-94B6-2E44F55A4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E5A3BE7-C5DE-95EA-E0F2-53815CDCA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87560-AE4A-4ECB-9C9F-10B59A13E0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7991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6B4C7E-C673-0743-DCFB-0A6F61F80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92C581F-06E4-28DA-56EA-980E89E56F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F3F2FF3-19C8-79FF-E985-F1DC6553EC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D05A414-6190-46B1-E5E6-82F2ECB54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7F42F-55CC-4D41-99FC-F6C9000762E0}" type="datetimeFigureOut">
              <a:rPr lang="pt-BR" smtClean="0"/>
              <a:t>02/11/2025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16B471A-BB52-28D0-7F0A-A2C9EB086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C1214FC-00D7-73FB-8FD5-2C26303ED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87560-AE4A-4ECB-9C9F-10B59A13E0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4062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6A0477-62E8-57E3-4E72-808DD4E34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A7CC43A-9AF4-A933-E90C-9A104F9D17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58B6554-7034-5F00-4C5E-80838ED262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27757C1-5895-1917-CEDE-C20D46078B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CA3DC02A-DDF1-1A09-55E3-064A45849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142B34B-70ED-7764-8543-F688888AE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7F42F-55CC-4D41-99FC-F6C9000762E0}" type="datetimeFigureOut">
              <a:rPr lang="pt-BR" smtClean="0"/>
              <a:t>02/11/2025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B9417054-3D28-534C-5862-ECCAE7878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8F53D39B-15BF-4E47-DAC2-D6F28749D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87560-AE4A-4ECB-9C9F-10B59A13E0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0867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638D7E-FCA5-3B98-DD38-A71CE99E5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A2B2C05-CE2C-C94C-6255-E1EEC3E3A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7F42F-55CC-4D41-99FC-F6C9000762E0}" type="datetimeFigureOut">
              <a:rPr lang="pt-BR" smtClean="0"/>
              <a:t>02/11/2025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B584022-5CF8-7B67-E554-57CCCEAC3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EEDC079-E37D-F438-8BA3-2D98180E0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87560-AE4A-4ECB-9C9F-10B59A13E0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0683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64A4124-9E8A-2E16-3CF3-D718F8951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7F42F-55CC-4D41-99FC-F6C9000762E0}" type="datetimeFigureOut">
              <a:rPr lang="pt-BR" smtClean="0"/>
              <a:t>02/11/2025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3ED3F24-64CA-5FD4-D381-876593D55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A234E8A-98CA-D414-5FEB-AFA584CC6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87560-AE4A-4ECB-9C9F-10B59A13E0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9722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DF8517-F5A1-44B2-1B68-817A7C3A2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23C0E55-070F-5661-9AC3-7312976145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90E3683-AFC1-F935-CCF4-B445A2F50F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BB84B69-46F6-C75B-5808-A303AB865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7F42F-55CC-4D41-99FC-F6C9000762E0}" type="datetimeFigureOut">
              <a:rPr lang="pt-BR" smtClean="0"/>
              <a:t>02/11/2025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036822B-8D06-D05F-C508-2F235D88E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FE4F77B-9DAB-684F-CAAF-08BB43957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87560-AE4A-4ECB-9C9F-10B59A13E0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1969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4316FE-14D2-55A9-7B11-0D258808C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28D01BC0-AFD0-3726-028C-8B829D23B1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82F3720-5C44-0F93-E14B-0CC0C8DC3A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77F124B-F85E-B95A-837C-C5A125A61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7F42F-55CC-4D41-99FC-F6C9000762E0}" type="datetimeFigureOut">
              <a:rPr lang="pt-BR" smtClean="0"/>
              <a:t>02/11/2025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53E33F1-5EB0-8BFE-6324-C10FDADB6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68BFAE1-1977-4E7B-8D52-3AA638035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87560-AE4A-4ECB-9C9F-10B59A13E0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2835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A6D233D3-EDF8-A74F-D7FB-A0793850F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C0DF8C4-10F8-0BFD-816C-D473A38C7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C602CBF-DE58-F35E-8272-965219D83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A7F42F-55CC-4D41-99FC-F6C9000762E0}" type="datetimeFigureOut">
              <a:rPr lang="pt-BR" smtClean="0"/>
              <a:t>02/11/2025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CA39EA4-CA9B-59B4-BA71-14CD367018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D7FC01-51A1-007E-03F6-089EE47D60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387560-AE4A-4ECB-9C9F-10B59A13E0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2648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7679AC-351D-E8C9-5DD9-602D375F67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">
            <a:extLst>
              <a:ext uri="{FF2B5EF4-FFF2-40B4-BE49-F238E27FC236}">
                <a16:creationId xmlns:a16="http://schemas.microsoft.com/office/drawing/2014/main" id="{5E8AC414-86FA-B714-9E00-29CFA8AB96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pSp>
        <p:nvGrpSpPr>
          <p:cNvPr id="26" name="Agrupar 25">
            <a:extLst>
              <a:ext uri="{FF2B5EF4-FFF2-40B4-BE49-F238E27FC236}">
                <a16:creationId xmlns:a16="http://schemas.microsoft.com/office/drawing/2014/main" id="{0197E4CD-BAF1-4567-4E97-E04D52F63647}"/>
              </a:ext>
            </a:extLst>
          </p:cNvPr>
          <p:cNvGrpSpPr/>
          <p:nvPr/>
        </p:nvGrpSpPr>
        <p:grpSpPr>
          <a:xfrm>
            <a:off x="2062040" y="391850"/>
            <a:ext cx="8484040" cy="3631512"/>
            <a:chOff x="1746640" y="657145"/>
            <a:chExt cx="7747881" cy="2971376"/>
          </a:xfrm>
        </p:grpSpPr>
        <p:pic>
          <p:nvPicPr>
            <p:cNvPr id="21" name="Imagem 20">
              <a:extLst>
                <a:ext uri="{FF2B5EF4-FFF2-40B4-BE49-F238E27FC236}">
                  <a16:creationId xmlns:a16="http://schemas.microsoft.com/office/drawing/2014/main" id="{A351C797-EA27-3587-785A-EA314F86AD5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888986" y="1056921"/>
              <a:ext cx="5605535" cy="2171823"/>
            </a:xfrm>
            <a:prstGeom prst="rect">
              <a:avLst/>
            </a:prstGeom>
          </p:spPr>
        </p:pic>
        <p:pic>
          <p:nvPicPr>
            <p:cNvPr id="24" name="Imagem 23">
              <a:extLst>
                <a:ext uri="{FF2B5EF4-FFF2-40B4-BE49-F238E27FC236}">
                  <a16:creationId xmlns:a16="http://schemas.microsoft.com/office/drawing/2014/main" id="{773713BD-FE95-5051-E998-FE1F3CC2137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746640" y="657145"/>
              <a:ext cx="2142346" cy="2971376"/>
            </a:xfrm>
            <a:prstGeom prst="rect">
              <a:avLst/>
            </a:prstGeom>
          </p:spPr>
        </p:pic>
      </p:grpSp>
      <p:sp>
        <p:nvSpPr>
          <p:cNvPr id="2" name="CaixaDeTexto 1">
            <a:extLst>
              <a:ext uri="{FF2B5EF4-FFF2-40B4-BE49-F238E27FC236}">
                <a16:creationId xmlns:a16="http://schemas.microsoft.com/office/drawing/2014/main" id="{011EDD86-4437-8661-47C2-0F2BBF498AFB}"/>
              </a:ext>
            </a:extLst>
          </p:cNvPr>
          <p:cNvSpPr txBox="1"/>
          <p:nvPr/>
        </p:nvSpPr>
        <p:spPr>
          <a:xfrm>
            <a:off x="3518338" y="4342492"/>
            <a:ext cx="580747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/>
              <a:t>TÍTULO DO TRABALHO:</a:t>
            </a:r>
          </a:p>
          <a:p>
            <a:pPr algn="ctr"/>
            <a:r>
              <a:rPr lang="pt-BR" sz="2400" b="1" dirty="0"/>
              <a:t>AUTORES: </a:t>
            </a:r>
          </a:p>
          <a:p>
            <a:pPr algn="ctr"/>
            <a:r>
              <a:rPr lang="pt-BR" sz="2400" b="1" dirty="0"/>
              <a:t>INSTITUIÇÃO: </a:t>
            </a:r>
          </a:p>
          <a:p>
            <a:pPr algn="ctr"/>
            <a:r>
              <a:rPr lang="pt-BR" sz="2400" b="1" dirty="0"/>
              <a:t>2025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71495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C8BB9D-6355-8D8F-DF73-EF94C99016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>
            <a:extLst>
              <a:ext uri="{FF2B5EF4-FFF2-40B4-BE49-F238E27FC236}">
                <a16:creationId xmlns:a16="http://schemas.microsoft.com/office/drawing/2014/main" id="{ACA9B2C7-A3BC-0FC6-7ED6-57F4A395D927}"/>
              </a:ext>
            </a:extLst>
          </p:cNvPr>
          <p:cNvSpPr txBox="1"/>
          <p:nvPr/>
        </p:nvSpPr>
        <p:spPr>
          <a:xfrm>
            <a:off x="1245712" y="413292"/>
            <a:ext cx="101842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VARIABILIDADE GENÉTICA E POTENCIAL DE SELEÇÃO EM GENÓTIPOS DE LENTILHA COM BASE EM CARACTERÍSTICAS MORFOLÓGICAS E PRODUTIVAS</a:t>
            </a:r>
          </a:p>
        </p:txBody>
      </p:sp>
      <p:sp>
        <p:nvSpPr>
          <p:cNvPr id="12" name="Google Shape;56;p13">
            <a:extLst>
              <a:ext uri="{FF2B5EF4-FFF2-40B4-BE49-F238E27FC236}">
                <a16:creationId xmlns:a16="http://schemas.microsoft.com/office/drawing/2014/main" id="{1A6E83FE-5B6C-E4BD-131A-962154F6248D}"/>
              </a:ext>
            </a:extLst>
          </p:cNvPr>
          <p:cNvSpPr txBox="1"/>
          <p:nvPr/>
        </p:nvSpPr>
        <p:spPr>
          <a:xfrm>
            <a:off x="2252955" y="1151139"/>
            <a:ext cx="8169800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pt-B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SILVA</a:t>
            </a:r>
            <a:r>
              <a:rPr lang="pt-BR" sz="1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Tatiana; </a:t>
            </a:r>
            <a:r>
              <a:rPr lang="pt-B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RIBEIRO</a:t>
            </a:r>
            <a:r>
              <a:rPr lang="pt-BR" sz="1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José</a:t>
            </a:r>
            <a:r>
              <a:rPr lang="pt-B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MONTEIRO</a:t>
            </a:r>
            <a:r>
              <a:rPr lang="pt-BR" sz="1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Luís; </a:t>
            </a:r>
            <a:r>
              <a:rPr lang="pt-B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RIBEIRO-FILHO</a:t>
            </a:r>
            <a:r>
              <a:rPr lang="pt-BR" sz="1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Herbert</a:t>
            </a:r>
          </a:p>
          <a:p>
            <a:pPr algn="ctr"/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1.Universidade Estadual Oeste do Paraná; 2,3. Universidade Federal do Ceará; </a:t>
            </a:r>
          </a:p>
          <a:p>
            <a:pPr algn="ctr"/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4.Universidade Federal da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Paraiba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- Campus III – Bananeiras </a:t>
            </a:r>
          </a:p>
        </p:txBody>
      </p:sp>
      <p:sp>
        <p:nvSpPr>
          <p:cNvPr id="14" name="Google Shape;55;p13">
            <a:extLst>
              <a:ext uri="{FF2B5EF4-FFF2-40B4-BE49-F238E27FC236}">
                <a16:creationId xmlns:a16="http://schemas.microsoft.com/office/drawing/2014/main" id="{E15F4CAC-4804-2505-9E18-D5C56EB34D55}"/>
              </a:ext>
            </a:extLst>
          </p:cNvPr>
          <p:cNvSpPr txBox="1"/>
          <p:nvPr/>
        </p:nvSpPr>
        <p:spPr>
          <a:xfrm>
            <a:off x="527160" y="1888987"/>
            <a:ext cx="1437107" cy="555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pt-BR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Introdução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7BCAF561-A0F4-5052-FDCA-F7929DED5835}"/>
              </a:ext>
            </a:extLst>
          </p:cNvPr>
          <p:cNvSpPr txBox="1"/>
          <p:nvPr/>
        </p:nvSpPr>
        <p:spPr>
          <a:xfrm>
            <a:off x="504883" y="2510127"/>
            <a:ext cx="111089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pt-BR" sz="2000" dirty="0">
                <a:latin typeface="Times New Roman" panose="02020603050405020304" pitchFamily="18" charset="0"/>
                <a:ea typeface="Lato"/>
                <a:cs typeface="Times New Roman" panose="02020603050405020304" pitchFamily="18" charset="0"/>
              </a:rPr>
              <a:t>A introdução deve contextualizar o tema, apresentar o problema, justificar a relevância e definir os objetivos do estudo, destacando a base teórica e a importância da pesquisa.</a:t>
            </a:r>
            <a:endParaRPr lang="pt-BR" sz="2000" dirty="0">
              <a:latin typeface="Times New Roman" panose="02020603050405020304" pitchFamily="18" charset="0"/>
              <a:ea typeface="Lato"/>
              <a:cs typeface="Times New Roman" panose="02020603050405020304" pitchFamily="18" charset="0"/>
              <a:sym typeface="Open Sans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99D843C4-00A7-D003-BAC3-05C21A25A3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4788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E6327D-1CEA-6AC1-CBBC-2F0B0FA810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: Cantos Arredondados 2">
            <a:extLst>
              <a:ext uri="{FF2B5EF4-FFF2-40B4-BE49-F238E27FC236}">
                <a16:creationId xmlns:a16="http://schemas.microsoft.com/office/drawing/2014/main" id="{33FC150A-33FF-FA7B-4281-9BE0415AFEEB}"/>
              </a:ext>
            </a:extLst>
          </p:cNvPr>
          <p:cNvSpPr/>
          <p:nvPr/>
        </p:nvSpPr>
        <p:spPr>
          <a:xfrm>
            <a:off x="143942" y="0"/>
            <a:ext cx="11977141" cy="6505731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rgbClr val="FF0000"/>
              </a:solidFill>
            </a:endParaRPr>
          </a:p>
          <a:p>
            <a:pPr algn="ctr"/>
            <a:endParaRPr lang="pt-BR" dirty="0">
              <a:solidFill>
                <a:srgbClr val="FF0000"/>
              </a:solidFill>
            </a:endParaRPr>
          </a:p>
          <a:p>
            <a:pPr algn="ctr"/>
            <a:endParaRPr lang="pt-BR" dirty="0">
              <a:solidFill>
                <a:srgbClr val="FF0000"/>
              </a:solidFill>
            </a:endParaRPr>
          </a:p>
          <a:p>
            <a:pPr algn="ctr"/>
            <a:endParaRPr lang="pt-BR" dirty="0">
              <a:solidFill>
                <a:srgbClr val="FF0000"/>
              </a:solidFill>
            </a:endParaRPr>
          </a:p>
          <a:p>
            <a:pPr algn="ctr"/>
            <a:endParaRPr lang="pt-BR" dirty="0">
              <a:solidFill>
                <a:srgbClr val="FF0000"/>
              </a:solidFill>
            </a:endParaRPr>
          </a:p>
          <a:p>
            <a:pPr algn="ctr"/>
            <a:endParaRPr lang="pt-BR" dirty="0">
              <a:solidFill>
                <a:srgbClr val="FF0000"/>
              </a:solidFill>
            </a:endParaRPr>
          </a:p>
          <a:p>
            <a:pPr algn="ctr"/>
            <a:endParaRPr lang="pt-BR" dirty="0">
              <a:solidFill>
                <a:srgbClr val="FF0000"/>
              </a:solidFill>
            </a:endParaRPr>
          </a:p>
          <a:p>
            <a:pPr algn="ctr"/>
            <a:endParaRPr lang="pt-BR" dirty="0">
              <a:solidFill>
                <a:srgbClr val="FF0000"/>
              </a:solidFill>
            </a:endParaRPr>
          </a:p>
          <a:p>
            <a:pPr algn="ctr"/>
            <a:endParaRPr lang="pt-BR" dirty="0">
              <a:solidFill>
                <a:srgbClr val="FF0000"/>
              </a:solidFill>
            </a:endParaRPr>
          </a:p>
          <a:p>
            <a:pPr algn="ctr"/>
            <a:endParaRPr lang="pt-BR" dirty="0">
              <a:solidFill>
                <a:srgbClr val="FF0000"/>
              </a:solidFill>
            </a:endParaRPr>
          </a:p>
          <a:p>
            <a:pPr algn="ctr"/>
            <a:endParaRPr lang="pt-BR" dirty="0">
              <a:solidFill>
                <a:srgbClr val="FF0000"/>
              </a:solidFill>
            </a:endParaRPr>
          </a:p>
          <a:p>
            <a:pPr algn="ctr"/>
            <a:endParaRPr lang="pt-BR" dirty="0">
              <a:solidFill>
                <a:srgbClr val="FF0000"/>
              </a:solidFill>
            </a:endParaRPr>
          </a:p>
          <a:p>
            <a:pPr algn="ctr"/>
            <a:endParaRPr lang="pt-BR" dirty="0">
              <a:solidFill>
                <a:srgbClr val="FF0000"/>
              </a:solidFill>
            </a:endParaRPr>
          </a:p>
          <a:p>
            <a:pPr algn="ctr"/>
            <a:endParaRPr lang="pt-BR" dirty="0">
              <a:solidFill>
                <a:srgbClr val="FF0000"/>
              </a:solidFill>
            </a:endParaRPr>
          </a:p>
          <a:p>
            <a:pPr algn="ctr"/>
            <a:endParaRPr lang="pt-BR" dirty="0">
              <a:solidFill>
                <a:srgbClr val="FF0000"/>
              </a:solidFill>
            </a:endParaRPr>
          </a:p>
          <a:p>
            <a:pPr algn="ctr"/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76D51A3A-2D82-CB69-C6B2-30EB5A437D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" name="Google Shape;55;p13">
            <a:extLst>
              <a:ext uri="{FF2B5EF4-FFF2-40B4-BE49-F238E27FC236}">
                <a16:creationId xmlns:a16="http://schemas.microsoft.com/office/drawing/2014/main" id="{26029313-5B3C-5D41-C6F9-F0866ABC7F2F}"/>
              </a:ext>
            </a:extLst>
          </p:cNvPr>
          <p:cNvSpPr txBox="1"/>
          <p:nvPr/>
        </p:nvSpPr>
        <p:spPr>
          <a:xfrm>
            <a:off x="338412" y="1958749"/>
            <a:ext cx="3943087" cy="525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Objetivos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BA981B6F-CF22-91F2-4B08-C55860819C76}"/>
              </a:ext>
            </a:extLst>
          </p:cNvPr>
          <p:cNvSpPr txBox="1"/>
          <p:nvPr/>
        </p:nvSpPr>
        <p:spPr>
          <a:xfrm>
            <a:off x="338412" y="2500008"/>
            <a:ext cx="112976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>
                <a:latin typeface="Times New Roman" panose="02020603050405020304" pitchFamily="18" charset="0"/>
                <a:ea typeface="Lato"/>
                <a:cs typeface="Times New Roman" panose="02020603050405020304" pitchFamily="18" charset="0"/>
              </a:rPr>
              <a:t>Os objetivos devem definir, de forma clara e direta, as metas específicas que o trabalho busca alcançar. </a:t>
            </a:r>
            <a:endParaRPr lang="pt-BR" sz="2000" dirty="0">
              <a:latin typeface="Times New Roman" panose="02020603050405020304" pitchFamily="18" charset="0"/>
              <a:ea typeface="Lato"/>
              <a:cs typeface="Times New Roman" panose="02020603050405020304" pitchFamily="18" charset="0"/>
              <a:sym typeface="Open Sans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232324D-7C42-D875-9DAE-1596D1E2418C}"/>
              </a:ext>
            </a:extLst>
          </p:cNvPr>
          <p:cNvSpPr txBox="1"/>
          <p:nvPr/>
        </p:nvSpPr>
        <p:spPr>
          <a:xfrm>
            <a:off x="1245712" y="413292"/>
            <a:ext cx="101842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VARIABILIDADE GENÉTICA E POTENCIAL DE SELEÇÃO EM GENÓTIPOS DE LENTILHA COM BASE EM CARACTERÍSTICAS MORFOLÓGICAS E PRODUTIVAS</a:t>
            </a:r>
          </a:p>
        </p:txBody>
      </p:sp>
      <p:sp>
        <p:nvSpPr>
          <p:cNvPr id="7" name="Google Shape;56;p13">
            <a:extLst>
              <a:ext uri="{FF2B5EF4-FFF2-40B4-BE49-F238E27FC236}">
                <a16:creationId xmlns:a16="http://schemas.microsoft.com/office/drawing/2014/main" id="{DDAAA5F6-16D4-3DF9-1120-60AE84021B1F}"/>
              </a:ext>
            </a:extLst>
          </p:cNvPr>
          <p:cNvSpPr txBox="1"/>
          <p:nvPr/>
        </p:nvSpPr>
        <p:spPr>
          <a:xfrm>
            <a:off x="2252955" y="1151139"/>
            <a:ext cx="8169800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pt-B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SILVA</a:t>
            </a:r>
            <a:r>
              <a:rPr lang="pt-BR" sz="1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Tatiana; </a:t>
            </a:r>
            <a:r>
              <a:rPr lang="pt-B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RIBEIRO</a:t>
            </a:r>
            <a:r>
              <a:rPr lang="pt-BR" sz="1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José</a:t>
            </a:r>
            <a:r>
              <a:rPr lang="pt-B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MONTEIRO</a:t>
            </a:r>
            <a:r>
              <a:rPr lang="pt-BR" sz="1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Luís; </a:t>
            </a:r>
            <a:r>
              <a:rPr lang="pt-B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RIBEIRO-FILHO</a:t>
            </a:r>
            <a:r>
              <a:rPr lang="pt-BR" sz="1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Herbert</a:t>
            </a:r>
          </a:p>
          <a:p>
            <a:pPr algn="ctr"/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1.Universidade Estadual Oeste do Paraná; 2,3. Universidade Federal do Ceará; </a:t>
            </a:r>
          </a:p>
          <a:p>
            <a:pPr algn="ctr"/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4.Universidade Federal da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Paraiba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- Campus III – Bananeiras </a:t>
            </a:r>
          </a:p>
        </p:txBody>
      </p:sp>
    </p:spTree>
    <p:extLst>
      <p:ext uri="{BB962C8B-B14F-4D97-AF65-F5344CB8AC3E}">
        <p14:creationId xmlns:p14="http://schemas.microsoft.com/office/powerpoint/2010/main" val="216960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0FAAE7-D462-F3BA-9F52-A3794E87A0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">
            <a:extLst>
              <a:ext uri="{FF2B5EF4-FFF2-40B4-BE49-F238E27FC236}">
                <a16:creationId xmlns:a16="http://schemas.microsoft.com/office/drawing/2014/main" id="{7C9B33B1-979D-6228-26CF-A9B3E95581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C6BB3F92-E42F-E52C-1ABD-62C3C152C7E5}"/>
              </a:ext>
            </a:extLst>
          </p:cNvPr>
          <p:cNvSpPr txBox="1"/>
          <p:nvPr/>
        </p:nvSpPr>
        <p:spPr>
          <a:xfrm>
            <a:off x="375868" y="2312704"/>
            <a:ext cx="110284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>
                <a:latin typeface="Times New Roman" panose="02020603050405020304" pitchFamily="18" charset="0"/>
                <a:ea typeface="Lato"/>
                <a:cs typeface="Times New Roman" panose="02020603050405020304" pitchFamily="18" charset="0"/>
              </a:rPr>
              <a:t>A metodologia deve descrever, de forma clara e objetiva, os procedimentos e técnicas utilizados para alcançar os objetivos, incluindo o tipo de pesquisa, a coleta e análise de dados, e os critérios de validação adotados, garantindo a reprodutibilidade e a consistência dos resultados.</a:t>
            </a:r>
            <a:endParaRPr lang="pt-BR" sz="2000" dirty="0">
              <a:latin typeface="Times New Roman" panose="02020603050405020304" pitchFamily="18" charset="0"/>
              <a:ea typeface="Lato"/>
              <a:cs typeface="Times New Roman" panose="02020603050405020304" pitchFamily="18" charset="0"/>
              <a:sym typeface="Open Sans"/>
            </a:endParaRPr>
          </a:p>
        </p:txBody>
      </p:sp>
      <p:sp>
        <p:nvSpPr>
          <p:cNvPr id="10" name="Google Shape;55;p13">
            <a:extLst>
              <a:ext uri="{FF2B5EF4-FFF2-40B4-BE49-F238E27FC236}">
                <a16:creationId xmlns:a16="http://schemas.microsoft.com/office/drawing/2014/main" id="{986324A9-5970-F295-8984-E853CA7F9DEF}"/>
              </a:ext>
            </a:extLst>
          </p:cNvPr>
          <p:cNvSpPr txBox="1"/>
          <p:nvPr/>
        </p:nvSpPr>
        <p:spPr>
          <a:xfrm>
            <a:off x="375868" y="1783184"/>
            <a:ext cx="3943087" cy="525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Metodologia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3D5BEDF-C9FA-3A42-36CE-A44C06C9471E}"/>
              </a:ext>
            </a:extLst>
          </p:cNvPr>
          <p:cNvSpPr txBox="1"/>
          <p:nvPr/>
        </p:nvSpPr>
        <p:spPr>
          <a:xfrm>
            <a:off x="1245712" y="413292"/>
            <a:ext cx="101842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VARIABILIDADE GENÉTICA E POTENCIAL DE SELEÇÃO EM GENÓTIPOS DE LENTILHA COM BASE EM CARACTERÍSTICAS MORFOLÓGICAS E PRODUTIVAS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CB8BDAEC-719D-69FD-3526-A228D4FD26BE}"/>
              </a:ext>
            </a:extLst>
          </p:cNvPr>
          <p:cNvSpPr txBox="1"/>
          <p:nvPr/>
        </p:nvSpPr>
        <p:spPr>
          <a:xfrm>
            <a:off x="2252955" y="1151139"/>
            <a:ext cx="8169800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pt-B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SILVA</a:t>
            </a:r>
            <a:r>
              <a:rPr lang="pt-BR" sz="1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Tatiana; </a:t>
            </a:r>
            <a:r>
              <a:rPr lang="pt-B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RIBEIRO</a:t>
            </a:r>
            <a:r>
              <a:rPr lang="pt-BR" sz="1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José</a:t>
            </a:r>
            <a:r>
              <a:rPr lang="pt-B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MONTEIRO</a:t>
            </a:r>
            <a:r>
              <a:rPr lang="pt-BR" sz="1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Luís; </a:t>
            </a:r>
            <a:r>
              <a:rPr lang="pt-B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RIBEIRO-FILHO</a:t>
            </a:r>
            <a:r>
              <a:rPr lang="pt-BR" sz="1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Herbert</a:t>
            </a:r>
          </a:p>
          <a:p>
            <a:pPr algn="ctr"/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1.Universidade Estadual Oeste do Paraná; 2,3. Universidade Federal do Ceará; </a:t>
            </a:r>
          </a:p>
          <a:p>
            <a:pPr algn="ctr"/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4.Universidade Federal da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Paraiba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- Campus III – Bananeiras </a:t>
            </a:r>
          </a:p>
        </p:txBody>
      </p:sp>
    </p:spTree>
    <p:extLst>
      <p:ext uri="{BB962C8B-B14F-4D97-AF65-F5344CB8AC3E}">
        <p14:creationId xmlns:p14="http://schemas.microsoft.com/office/powerpoint/2010/main" val="3582067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61F237-8469-5C8D-C894-3003504255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">
            <a:extLst>
              <a:ext uri="{FF2B5EF4-FFF2-40B4-BE49-F238E27FC236}">
                <a16:creationId xmlns:a16="http://schemas.microsoft.com/office/drawing/2014/main" id="{74C1470F-5282-0D49-BF87-8EBD80E601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" name="Google Shape;55;p13">
            <a:extLst>
              <a:ext uri="{FF2B5EF4-FFF2-40B4-BE49-F238E27FC236}">
                <a16:creationId xmlns:a16="http://schemas.microsoft.com/office/drawing/2014/main" id="{7E980C8A-5AEF-E427-E91D-630363BC7687}"/>
              </a:ext>
            </a:extLst>
          </p:cNvPr>
          <p:cNvSpPr txBox="1"/>
          <p:nvPr/>
        </p:nvSpPr>
        <p:spPr>
          <a:xfrm>
            <a:off x="479487" y="2009038"/>
            <a:ext cx="6554333" cy="9984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Resultados e Discussões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EA7CB60-DF36-5BDB-D0A5-D96C27721ABB}"/>
              </a:ext>
            </a:extLst>
          </p:cNvPr>
          <p:cNvSpPr txBox="1"/>
          <p:nvPr/>
        </p:nvSpPr>
        <p:spPr>
          <a:xfrm>
            <a:off x="479487" y="2542554"/>
            <a:ext cx="105150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pt-BR" sz="2000" dirty="0">
                <a:latin typeface="Times New Roman" panose="02020603050405020304" pitchFamily="18" charset="0"/>
                <a:ea typeface="Lato"/>
                <a:cs typeface="Times New Roman" panose="02020603050405020304" pitchFamily="18" charset="0"/>
              </a:rPr>
              <a:t>Os resultados e discussões devem apresentar e interpretar os dados do estudo de forma objetiva e analítica, relacionando-os com a literatura existente, apontando implicações, limitações e possíveis explicações para as observações, além de destacar contribuições relevantes para o campo de estudo.</a:t>
            </a:r>
            <a:endParaRPr lang="pt-BR" sz="2000" dirty="0">
              <a:latin typeface="Times New Roman" panose="02020603050405020304" pitchFamily="18" charset="0"/>
              <a:ea typeface="Lato"/>
              <a:cs typeface="Times New Roman" panose="02020603050405020304" pitchFamily="18" charset="0"/>
              <a:sym typeface="Open Sans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382ABE2-E69F-6778-B182-B1EAC3A59FDC}"/>
              </a:ext>
            </a:extLst>
          </p:cNvPr>
          <p:cNvSpPr txBox="1"/>
          <p:nvPr/>
        </p:nvSpPr>
        <p:spPr>
          <a:xfrm>
            <a:off x="1245712" y="413292"/>
            <a:ext cx="101842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VARIABILIDADE GENÉTICA E POTENCIAL DE SELEÇÃO EM GENÓTIPOS DE LENTILHA COM BASE EM CARACTERÍSTICAS MORFOLÓGICAS E PRODUTIVAS</a:t>
            </a:r>
          </a:p>
        </p:txBody>
      </p:sp>
      <p:sp>
        <p:nvSpPr>
          <p:cNvPr id="5" name="Google Shape;56;p13">
            <a:extLst>
              <a:ext uri="{FF2B5EF4-FFF2-40B4-BE49-F238E27FC236}">
                <a16:creationId xmlns:a16="http://schemas.microsoft.com/office/drawing/2014/main" id="{0AA47D14-A7F2-35F2-E78F-6DE24D23464B}"/>
              </a:ext>
            </a:extLst>
          </p:cNvPr>
          <p:cNvSpPr txBox="1"/>
          <p:nvPr/>
        </p:nvSpPr>
        <p:spPr>
          <a:xfrm>
            <a:off x="2252955" y="1151139"/>
            <a:ext cx="8169800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pt-B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SILVA</a:t>
            </a:r>
            <a:r>
              <a:rPr lang="pt-BR" sz="1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Tatiana; </a:t>
            </a:r>
            <a:r>
              <a:rPr lang="pt-B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RIBEIRO</a:t>
            </a:r>
            <a:r>
              <a:rPr lang="pt-BR" sz="1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José</a:t>
            </a:r>
            <a:r>
              <a:rPr lang="pt-B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MONTEIRO</a:t>
            </a:r>
            <a:r>
              <a:rPr lang="pt-BR" sz="1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Luís; </a:t>
            </a:r>
            <a:r>
              <a:rPr lang="pt-B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RIBEIRO-FILHO</a:t>
            </a:r>
            <a:r>
              <a:rPr lang="pt-BR" sz="1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Herbert</a:t>
            </a:r>
          </a:p>
          <a:p>
            <a:pPr algn="ctr"/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1.Universidade Estadual Oeste do Paraná; 2,3. Universidade Federal do Ceará; </a:t>
            </a:r>
          </a:p>
          <a:p>
            <a:pPr algn="ctr"/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4.Universidade Federal da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Paraiba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- Campus III – Bananeiras </a:t>
            </a:r>
          </a:p>
        </p:txBody>
      </p:sp>
    </p:spTree>
    <p:extLst>
      <p:ext uri="{BB962C8B-B14F-4D97-AF65-F5344CB8AC3E}">
        <p14:creationId xmlns:p14="http://schemas.microsoft.com/office/powerpoint/2010/main" val="153692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C271A-77BA-A7AC-8B0A-8A826502C5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">
            <a:extLst>
              <a:ext uri="{FF2B5EF4-FFF2-40B4-BE49-F238E27FC236}">
                <a16:creationId xmlns:a16="http://schemas.microsoft.com/office/drawing/2014/main" id="{6DAB1C13-620D-8A76-AD78-985EA2B7F6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" name="Google Shape;55;p13">
            <a:extLst>
              <a:ext uri="{FF2B5EF4-FFF2-40B4-BE49-F238E27FC236}">
                <a16:creationId xmlns:a16="http://schemas.microsoft.com/office/drawing/2014/main" id="{877C5A10-EF19-FA04-6FBE-FA84F83657CB}"/>
              </a:ext>
            </a:extLst>
          </p:cNvPr>
          <p:cNvSpPr txBox="1"/>
          <p:nvPr/>
        </p:nvSpPr>
        <p:spPr>
          <a:xfrm>
            <a:off x="651976" y="1732454"/>
            <a:ext cx="3943087" cy="525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pt-BR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Conclusões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D6F6B4F7-10AB-EDD0-688E-A6D9D395D462}"/>
              </a:ext>
            </a:extLst>
          </p:cNvPr>
          <p:cNvSpPr txBox="1"/>
          <p:nvPr/>
        </p:nvSpPr>
        <p:spPr>
          <a:xfrm>
            <a:off x="651976" y="2274543"/>
            <a:ext cx="109840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Open Sans"/>
              </a:rPr>
              <a:t>As conclusões devem sintetizar os principais dados, reafirmar a contribuição do estudo, avaliar a concretização dos objetivos e sugerir aplicações práticas ou estudos futuros, destacando a relevância dos resultados para o avanço da área.</a:t>
            </a:r>
          </a:p>
        </p:txBody>
      </p:sp>
      <p:sp>
        <p:nvSpPr>
          <p:cNvPr id="11" name="Google Shape;55;p13">
            <a:extLst>
              <a:ext uri="{FF2B5EF4-FFF2-40B4-BE49-F238E27FC236}">
                <a16:creationId xmlns:a16="http://schemas.microsoft.com/office/drawing/2014/main" id="{E3463723-37C6-A711-5F75-A42D6F46272D}"/>
              </a:ext>
            </a:extLst>
          </p:cNvPr>
          <p:cNvSpPr txBox="1"/>
          <p:nvPr/>
        </p:nvSpPr>
        <p:spPr>
          <a:xfrm>
            <a:off x="651976" y="3727750"/>
            <a:ext cx="5308557" cy="525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pt-BR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Agradecimentos e Referências 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FB85B30-0CB3-BB8E-7197-EEF2A1D1608E}"/>
              </a:ext>
            </a:extLst>
          </p:cNvPr>
          <p:cNvSpPr txBox="1"/>
          <p:nvPr/>
        </p:nvSpPr>
        <p:spPr>
          <a:xfrm>
            <a:off x="1245712" y="413292"/>
            <a:ext cx="101842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VARIABILIDADE GENÉTICA E POTENCIAL DE SELEÇÃO EM GENÓTIPOS DE LENTILHA COM BASE EM CARACTERÍSTICAS MORFOLÓGICAS E PRODUTIVAS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8EA737FB-863A-ABF5-DC6F-B23C0C5A2403}"/>
              </a:ext>
            </a:extLst>
          </p:cNvPr>
          <p:cNvSpPr txBox="1"/>
          <p:nvPr/>
        </p:nvSpPr>
        <p:spPr>
          <a:xfrm>
            <a:off x="2252955" y="1151139"/>
            <a:ext cx="8169800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pt-B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SILVA</a:t>
            </a:r>
            <a:r>
              <a:rPr lang="pt-BR" sz="1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Tatiana; </a:t>
            </a:r>
            <a:r>
              <a:rPr lang="pt-B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RIBEIRO</a:t>
            </a:r>
            <a:r>
              <a:rPr lang="pt-BR" sz="1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José</a:t>
            </a:r>
            <a:r>
              <a:rPr lang="pt-B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MONTEIRO</a:t>
            </a:r>
            <a:r>
              <a:rPr lang="pt-BR" sz="1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Luís; </a:t>
            </a:r>
            <a:r>
              <a:rPr lang="pt-B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RIBEIRO-FILHO</a:t>
            </a:r>
            <a:r>
              <a:rPr lang="pt-BR" sz="1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Herbert</a:t>
            </a:r>
          </a:p>
          <a:p>
            <a:pPr algn="ctr"/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1.Universidade Estadual Oeste do Paraná; 2,3. Universidade Federal do Ceará; </a:t>
            </a:r>
          </a:p>
          <a:p>
            <a:pPr algn="ctr"/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4.Universidade Federal da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Paraiba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- Campus III – Bananeiras </a:t>
            </a:r>
          </a:p>
        </p:txBody>
      </p:sp>
    </p:spTree>
    <p:extLst>
      <p:ext uri="{BB962C8B-B14F-4D97-AF65-F5344CB8AC3E}">
        <p14:creationId xmlns:p14="http://schemas.microsoft.com/office/powerpoint/2010/main" val="26347614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880</TotalTime>
  <Words>489</Words>
  <Application>Microsoft Office PowerPoint</Application>
  <PresentationFormat>Widescreen</PresentationFormat>
  <Paragraphs>49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Virgínia Mirtes</dc:creator>
  <cp:lastModifiedBy>Virgínia Mirtes</cp:lastModifiedBy>
  <cp:revision>38</cp:revision>
  <dcterms:created xsi:type="dcterms:W3CDTF">2024-11-13T15:38:43Z</dcterms:created>
  <dcterms:modified xsi:type="dcterms:W3CDTF">2025-11-02T09:16:16Z</dcterms:modified>
</cp:coreProperties>
</file>